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6CBD3-5982-47E3-AF77-E541F28704D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1AB5B-C1AB-422A-AEEC-1816081FD715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hISEBAQEhAPFBQUDxAPDw4PEA8QDxUQFBQVFBUQFBQXHCYeFxkjGRQUHy8gIycpLCwsFR4xNTAqNSYrLCkBCQoKDgwOGg8PGiwkHyQsKSwsLS0sKSwpLCwvLCwpLS8sLCwsKSwpKS0sLCktLCwsLCwsLCwsLCwsKSwsLCwsLP/AABEIAK0BJAMBIgACEQEDEQH/xAAcAAAABwEBAAAAAAAAAAAAAAABAgMEBQYHAAj/xABKEAABAwICBgcDCAcGBQUAAAABAAIDBBEFIQYSMUFRYQcTInGBkaEyUnIUI0JTYoKSsSRDc6KywdEzRHSzwuE0Y6Pw8RVkk9Lj/8QAGwEAAQUBAQAAAAAAAAAAAAAAAAIDBAUGAQf/xAAyEQACAgAEAwUHBAMBAAAAAAAAAQIDBAURIRIxURMyQaGxImGBkcHR8BQVI3EGUuFD/9oADAMBAAIRAxEAPwDb7Ij2JRAUARFdTXuq3XYbc7FdJmXUdUUl9yAKdHQWKnsNcW2S7qDkjMp7IAk458kyxB1whBsmlXNkgCsYvFtVYqIs1aMUkGfiSd1uKz7GtK2tJbBZzthlObB8I+keezvXG0h2qmVstIonBiEVOA6V4HBo7T3dzf57E/w/SeumA+R0Di07Jp76p5jNrfUrLTK57i5zi5xObnEklXzo10ofFPHSvJdFK4MZc5xyO9kt+yTkRzB43Zc9XoXUcAqq3NJSa68i2MrNIWjWEFOR7rW059A+/qlKfpQngeI8Qo3xE/rI2vb46j/aHwu8Ff6U5JLFKSOWN0csbJGEZseA5v8AseYS+BrkyCsXVPayqOnu1TGDMYiniEsMjXsdezmneNrSNoI4HNQslYWyBwNiDkVS8eiOD1TJKeQuhm1tekc462q0i+e8C/ZdtBFjcXU1/wCotk1JGOu14DmnZkeW48l2MtdmM4ihVpTg9Yvk/o/eaDS1LZWc7ZhMq7CgdyYYRORZWFkgcEsiFPrcKyOSy/TfAS0lwG+4PNbrU0t1UdKsE143ZbigDPtBNLTC9rXHLYRfetro5mTsBFjcLzdX0RhlvbYVpWgGlnsxuPIIAu+I4KDuVcrcFGeSv0Uge2+SYVtCDdAGa1OFW3KNnw/kr9WYdyULU0HJAFNmouSYzUitlRRclGz0nJAFcfCkXMU3LSplLTIAjSELZLJd8SQkYgCQoq6x2q14TjOzNZ4ZCE8pMRtvQBseH4uMs1NwYqOKyCgxwi2asVHjt96ANMixTLb6rlSIsZy2rkAabrIpckDMimZAHV1ayKN8sjtVjGl73ZmzQLk2GZUA3T/Dnf3uMfE2Vv5tTLpOxHUw6RoOcskUXeC7XPoxYtrpiy1xeiL3LsshiqnOba30WmhvY0uoDsraXxlaPzRJNKqEf32l/wDmjP5FYNropckdu+hPeRVf7vyNprdPaBn96Y7lG2V/5NsqpjHSjFmIIZHnc6UiNnfYXcfRZ496byuR2smJ/asPXz1Y9xrSSepv1j+zt6pnZj8RtPeSVDhGc9PsNwGabNrdVv1j7tb4ZXPgjdnZSrqWmyQ1jKmNHJLVdIcv+Kp99v1jVYsJ0KgbYyl0p4XLI/IG581ecGw+GO3Vwwt5tjYD52ulKptkaWa1xTUU2Xaldki1r7ApGkkRcQf2T3KQZ0wfpBxF0tfUXOUbupYNwazb5uLj4pzoHiOtrU5PsnrGD7JNnAeJB+8VC6XP/Tqv/ES/mmOC4i6CdkzRfVObdgc05Ob4j+SjRej1NPdV2uHVa6LQ9AYUzIKbjFlC6L18VRE2WJ4c02B3Oa73Hj6Lv++asbYslJ11MzKLi9Jcwl7ppXUes0p09tkdmYQcMY02wCzi4DjdVXC5zE8Ebitu0nwcPaclkuJ4SY3nLegDUNFcc12NurQXAhZTopVFtgtJoqi7QgAtTT3UPVUisT0xqIUAVWppFF1FIrXUUyjKimQBVp6RMJaVWaemUfNTIArc9KmEsKss1Mo2qpUAV2oiUc6QtKnqiFQ1dBtQA4pa9S9LXnLNU5k1ipOkrNiALnHipttXKvsqckKANtZ0j4a7++Rj42TM/NqkMO0hpqjWEFRFLqgF/VvDi0G9iRu2FecCtT6Gab5msl96WKMH4Gucf8wK3xWBhTW5psh1XynLhaHXS7VfM0sfGWR/4GBv+srMtZXrpanvPTM92B7/ABe+3+hUNZyzvM9CyyPDhY/F+YJciF65yISkE6Ugr3JEZkDi4DzKM9DSMvLEOMsY83BLiQbpPRmiyUzAco4xnuYwfyXB2aNVyBoc5xDWi5LnGwHiq3W6YRtuIml59512s8tp9FLbSMhGuy57blupn5qcoagAgEgE7ASATyAKxqo0kqJNspaPdj7A8xmfEp9oZ2q+mJzPWF1zmcmOO3wSO03Jqy6Sg5SlyXgb7RSZI+IP7JTShela93ZKcKsxfpIw4CVtQ0e2dSW3vgdl3iAR3t5qpU4zWm6TUfXMljyuQdT425t9QAs2pmZ/y58FHsWnI0eWWdpFRb3RMYTic1O8SQyvjdsJYbXHBw2OHIq94V0v1DLCeGKUe8wmF/8ANp8gs8YjgphTlHkaCzB0Xr+SKfr80bdhfSXQ1Fmue6B53TgNZfh1gu3zIVjidsN7g5gjYRxBXnEFTmjmmNRRkBjteK/ap5CdS3Fh+geYy4gp6N/hIpsVkK04sO/g/ubxUwBzfBUTSDAbkmytGi2lENbEXxE3bYSRuFnscRezrZZ7iMin1fQhw2KSmmZicJQk4yWjRmdBh5Y7Yrjht7Bc7CbHYnlNS2QIFwk5GpfURC1AEfNEo+eBTT2JpLCgCAnp0wmplYZoExmp0AV2amUdU0qss1Oo+opkAVGsplC1sGRVyraVV+sp7XQBSq2KxRKaospbEqbaoF7bFAE5HU5bUCjY58ly5qBLrb+iuh1MMjd9bLNL4a3Vj0jHmsRP+69IaO4d1NJSwbCyniY74tUF37xK0OaS0rUer9Cuwi9psybpKqdfEZR7kcUXiG659XlVaykMereuqqmXc+eVw+HWIb6AJgVkJPVnqWHr7OmMeiQQhJlKFEKDshFyNRTiOWOQgkMe15Atc6pvbNSOC4E+qe9jHMaWs1y5+ta1wLZA55+ikndHlRfOWDvvIfTVTkU3yKy++mLcJsgMYxmSodd5s0HsRt9lvPmeZ9FHBtzbfuAzPkr7TaBRNzke+Q+635tn9T5hStPhscQtHGxnwgXPe7b6p1Qb5lXLHVVrhrRQaPRqpktaItHGQhg8jn6K2aK6JSQzxzPkjOqH9husTdzS3aQBv9FMNCkKMpagiFPH2STWyTLNQOTmtPZTGgcndWeylkEy3CK/XqKuEnNlTM5nwOkdceDs/vJ3iOgBncZadzWvdm+J/ZY5x+k130SeBFuYVbqiaPFHOebsc9zyeMUriSe8H+DmtcwMZt7wbjYeYTaXEtGWVlk8PYra/FGKuYWktO0EtI5g2IQXS1cPnZf2sv8AGU2JUI3Cl7KYq1yOCm4clWORoORmWjo+x35LWx3No5rQS8BrHsP8HW8HFbu07l5kHf5fmvQ2juLddRQVLsy6AOksCTrtFn2A25tOSk0S5xMvn+HUZRuXjs/oST4AUAgSGF41BUxiWCaOVh+lG4OtycNrTyKe3UlrR6MzK3Gz403c1PZE3cFwBs5qRkjTstRHMQBGyQppLApd8SbyQoAg5qdMZ6dT8sCZTQIArNXTKvYjSbVdamnUJX0u1AFBr6faq1XU9irziNLYlVrEKZAFeBXJaSHNckgW7RvDflFZSwbnzxtd8AOs/wDdDl6B0iruppambZqQyOHxWs31IWV9DOFdZXvmIyggcQf+ZJ2G/u9Yrv0sVvV0PVjbNMyP7rbyO/hb5q1ze3+Th6ITlVPaTjHq18jF7ICjkIhWbPSmtApSZRykylDMi89G9P2KmW210cYPwguP8TVapQofQeDVoWH33ySfvao9GBSFfiUUX9rLGzk9wDvBu0qZDaKMVjG7cRLh33CyNTeRqi6vTelb7LpHn7DCB5usoaq0/P6uADgZHk+jQPzXeNCY4K+XKJaNVO6Xas3n0wqnbHsZ8EbfzddW3QepkkhfJI9zyZS1pcb2DWtuB4lcU03ohVuDnVDjk0XugTyq9nwTOgTuseAwkmwAJJOwAC5KWQjMNP8ADddvWgZxHtfs3WBPgbHuJU30XY+JGCmee3FYx32uhuMu9twO63NPJ2Nc7c5rhyLXNI9QQfVULEsLlw+pZJGXAa2vTzDl9B3EgGxB2g801L2XxFthIxxFbw8u94DbFW2nnHCeYeUjkxcnNXVGSSSUgAvkfIQ29gXuLiByuSmr1E8TXpNQWvQLrJRj03JRmPXdBEZ6Metctr6J6nWw4N+rnlYO42kH8axCNy17oZm/RqpvCoafxRt/+qXTtIhZylPCa9GvsZjj3W0GJVTYJJInMqJNR0bi09W467BltGq5uRyVx0a6a5G2jrY9cbPlEIAkHN0fsu7227lBdL9Pq4pIffhgk8dXU/0Kk3W1VVeIpi5rfRb+J5o5yrm0up6hwvHYKqPraeZkjd5Yc2ng5pzaeRATkleX8PxOWCQSwyvjeNj43FptwPEcjktJ0c6ZyLMrYr7vlEAAPe+LYfukdyqr8tnDevdeZLrxMXtLY1eyDVTLB8fp6putTzxyDeGntt+Jh7TfEKRsqxpxej2JSafIQcxJPjTvVRXMXDpHSRJpNApZ8SbSwoAgqiBRFbS7VZ54FGVVPtQBRcVo9qqlfTbVouI0m1VDFKSx2IApc1NmuUrLTZoEkDWugvV6isy7XyiO536vV9keev5pfpop/maR/CaVh+8wH/QoPoMr7VFXAT7cLJWj9m4tPpIFc+lWi6zDnOt/ZSxy+F9R3o/0U3NINXT/ADwJGS2KN1T9+nz2MQLUm5qXIRHBUZ6NKI2cEmU4c1JOCUmRZxJN+llQIY4I3CJjGBnzQs822kvOYub7LKFe65JOZJuScyTxJ3oxCIQl6kFVRh3VoFKCyMUFkHWtQllp+hVPq0kP2td/4nE/lZZiVp1HpDR08cUb6mK7I2MIYXSG4aAfYB33T9MJSeyKXNJqMEurLpQtSWlc+pRVTuFPIAebmlo9So7CNMqGQhraqIE5ASa0V+QLwAUPSRUamHyD33wxjmC7XPoxPWRlBboqMMlZbGK6opWg2NXPyV52XMBPAZui8No8Vf34dHPGYpWBzHbQdoO5zTtDhxWIMlcx7XtJa5rg5rhtDgciFsGiGkLaqIHISMsJoxuPvt+yc+7Z3sQlquFlpmGGlVPtq9voxhN0RBxvFV2G5s0WsR95rhfyWb1MWq5zfdc5vkSP5L0VRu2eC8+4wy0844TzD/qOSLYqPIsMqxdt/FGx66JaEY8oGuXSIjSmye3pIexlax0MP+brP2kJ/desjiK1joZ/s6w/82Efuv8A6rtffQzmb1wkvh6ogOm1n6dA7jRtH4ZZf6rOSVpHTcf0ul/wrv8ANcs1JW0wj/gj/R5vcv5GHBRwk2o4UyLGJC1PO5jg9jnNcM2vY4seO5wzCvGA9L1ZDZs2rUsGXb7E1uUgGf3ge9UQIVyyiu1aTWp2Nkod1noPR7pFoauzGy9VKcuoqLRuJ4NdfVf4G/JWiy8qWVn0c6Rq2js0SdbEP1E5LwBwY/2meBtyVRflT51P4P7kyvFrlNHoFzEk+NVTR3pWoqmzJHfJ5DYak5AjJ+zL7J8dUq42uLjvBHDiqeyudb0mtCbGSlumR00Sj6mDapx8aZTwpsUVauptqquLUe3JX6rp+SrmJUmRQBnktNmclym56HtHJckgRfR1i3yfEqV5NmveYH8NWUag8nFp8F6BxahE8E0B2SRPjz4uBAPgbFeWWOIsQbEZgjaCMwfNemdF8cFVSU9SNskYLxwkHZe3wcHK7zWveM/gQsFNx26bnn+WItc5jhZzXFrhwcDZw8wkyrd0m4L1Fc6QDsVA65vDX2SN/Fn99U50oG0hZhVzcuGK1PVK8XXKmNspJJrxenqc4JB4RnVTefkkH1Y4FS44DEvlB+hXXZtgo/8Aovhq/RM5wRCiOqeXqifKeXqnP2/ELnHzRCecYNvv+T+wrZJySgd/BA+oyyv4puVKwuXOT4rdl0K3H5xGC4KHq+vgc+QlA1dZGa1XkK4x2itDLWWzsfFN6sUYpEY1L1DaZ0jjC14kZGcw1wBHZJzAz2bFHtCEhPWUxtg4SWwmm+dNishzQ5cneF4lJTytmidqub4tIO1rhvaeCYQuyt5JRYq+p02OD8D0jDXQxVKs8Hz+qN50P0kjrIw9mT22EsJNyx382ncf5hY3jg/San/Ez/5jklhGKy08rZoXljxsIzBG9rgfaabbCi1lQZHvkNrve97rZC7iXG3K5Tc58SSDB4H9PZKUe60R0qRBS04SG9CFWd4dwlbB0QUxbSzyHY+oAbzEbACfNxHgsegBOwXOwAbzuC9DaM4b8mpYIN7Ixr23yHtPP4iUute1qQc0uUaFDxb9DMumt96ynHCk/OWT+izhyuPSjigmxKYAgthaymBG8suX/vvcPBU4rYYdONMU+hg7N5sMxKhJMSoUyAxIMEZFRgU8NnLkNkC6Bym8B0zrKOwgncGfUSfOQ/gPs/dsoRckThGa0ktRUZOO6NfwTpphfZtXC6I75Ybyxd5Z7bfDWV2w7GKeqbrU88Uo3iN4Lh8TPaHiF5qQtcQQ4EgjY5pIcO4jMKrtyquW8Hp6EqGLktpbnpGpgUHX0yymg6QsQiAAqnPaPoVAbMO67u16qUb0tT2tJTU7uJY6SM+RLlXTy26PLRkqOJgyxS0eZXKsO6T/AP2n/X//ADXKP+iu6eg520OpTFp/QxpLqvkoHnKS81Pf6wD5xg72gO+47is7+RDifRK0jXxSMljfqvY9r2OAzDmm4PmrK7HYW+twctPgyQskx9UtVDX+mjdekjR01lC8MF5YvnoQNrrDtx89Zt7cw1efdb+q9KaK6QtrKaOdtg72ZYwfYlHtN7t45ELH+lDRP5JVGaNtoKguey3ssl2vi5e8ORPBIyq5KTrfjyIWNrmueu22nQpRKKUYoCr2RWIRKKQlHIlkw0OILZcjWQJGgoKjtCAJVoSoxEtggLnIyI5PPZCAI3WcE6TElKRz22/7qgzHCStfaQ5mnyfMYULsrOTeqfgPo0sdibwnYnCzUtmbqp6x1Gc4TbenVQmu9OLkQbu8W7o7wjr6xjiLshtM7gXA2Y38Wfc0rX8bxptJSTVLrXYy7AfpSnJjfFxHhdVfo9wfqKZpcLPktLJxAI7LfBp8yVWulbSTrZW0TD2ITrTEb5yLav3QSO9x4KywWH7Saj8WZHM8VxTbXJbIoc8hcS5xJc4lznHaXE3J8yU3KVeUktRPoZ1CkaVCTjCUTsOQiRxKEFEJXApWu5zQVCFFBRk6hIBQISgQAIXLlyAAIRHNSiKQkSR1MblqFKaq5NcI5xEqhAQIwXnZ7Qiw6F6UuoqjXNzE+zZ2C57O6QD3m+ouN62DH8Ghr6R0LiCyRofFK2ztV21kreO3xBI3rz+tC6MtM+rLaGd1mOP6NI45Nef1RPAnZwJtvFpNFrg15GfznL+1XbQW65+9fdehmmL4VJTTSU8zdV7HWcNxG0Oad7SMweBTIr0Hp3oPHiEQIIZOwHqpiMiMz1clsy0nftBueIOEYxhE1NKYZ43RvG52wj3mO2ObzF1ssLi43x0fe6HnltLrfuI9yBCUCkMaAQISVwCS0dBaEqAitajlOxQhsApN5RyUi4rk2diFcUS65xQBRG9x1IdUk1u5SbTcXCiIk5jlI2eW5V+LyxXrjr2l5M0GV528L/FdvDzX/BSoUholg/yipbcfNss+Tgc+yzxPoCo4nXsGgkkgBo23OQAWlaN4W2kgu8htgZZ5DsBAue8NGX/lUMapRlwyW6LzH4uCrUoPXi5EppFpEKKlMgI6192U7T9ZbN5HBt7nwG9Y255JJJJJJJJNyScySeKkdJcfdVzmQ3DANSFh+jGDv+0TcnvtuCjQtZgsP2UN+bMLfZxy9wR6TSj0QKRLmNoVjCOUViMU/HZDb5ibigBRHFc0pni3F6bDhqUCRYlWqTFjTBQIUCUJAQrigBXDoZAQuQkLoCdkKNZAucIEiEdA0LiV5oe38jkNkAQkoA0LRLpQMbWwVms5os1lSBrPA4SAZuH2hc8QdquVSylrorEQVERzFiHgHiCM2O8isGcUenqXxu143vY73o3OY7zCkV3SiZ7F5PVa3Kt8PoX/ABfofhdd1NO+I/VyjrY+7WycPHWVPxHo2r4ibQtlHvQSMd+66zvRSlD0k1sYAc9kwH1ze1+Ntj53UgOlcn2qTP7M2XqxWdeZ2RWjev8AZnbsitT2Sf8ATKK/RWsG2jqvCGQ/kEzkpXMOq9j2O92RrmO8jmtYw3pRguOsp5mj3mPjk9Dqq7UmK0FdFq69PM3fFMG6wPON+YPNS68233iiDflF1S1kmvQ85BFcV6FqdAcNcP8AgYBzjD4/VhCreKdFFC4ExuqIj9mQSN8ngn1U+OaVPmmiueEmvExpzkg5yu+MdGE8dzFNFKNwdeGT1u31CqFfhU8JtLDIzmWnV/EMvVK/U1z7rOdlKPNDMlGaERvelmW4hdjuzj2FYwlCpDBtHKmpIEFPLJf6TWEMHe82aPNadox0SthtPWlkrxZzaducLTuLz+sPLJvxJy3FV0x9p79PETCqU3sVjQbRVwtWSi1wfk8ZGZvl1xG4e73k7LXY6daSa5NJEew13zzmnJ8gz6sHg3fz+FWXpD0u6rWpoDeU5SyN/VNP0QfrCPwjna2YspDyVRXZXKx3WtLoi0/S4icFCuDfvE2o4CVFIeI9Uf5GeSso4/DPbjQ1LKMbpr2b8vuNXojUrMwjIhEYFKTUt0V8oSg3GS0fvFWhFkRwk5SnpbIaXMbvK5hSbnJaCMncq+VkYvWT0JcKp2PhgtWLMSzSjRUnE+ScCjHE+i5+64aOzl5P7FhHIMdYtVDzQ2XFOTRcCPFJup3Dd4jNSqsfh7dozX5/ehEvyjGULWdb092/oIlFRyilSysOBRkQIwXUAYBcuC5KQnUkSUUICUcBeYnuHM5JucukcgaF0S5a7HAIHFHITeVyBuT4UFe5KRRIsLN6cFdYmuOvtMFEd4eOaAlcuDjY4p8RljN45ZWfs5Hs/IqWpukOtj9qUSjhO0OP4hZ3qoB6azFLi2Q8TVXNe1FP4F4j6SI35SxujPvMPWM7/eHqndLiUcx+bkY6+5rhfy2rMHlLU8QKf42uZnpZdXZLSD0NqoNHWPsXQxu+KJjvzCsFFo7CyxFPA3mII2+uqsHhkcBk947nOH5FKulcdrnnk5zj+ZR+pf4x6P8Aj7fOfl/036s0kpKdvztTC2w9gPD39wY259FnulnSm+UOipGujacjO+3XEbOwBkzvzPcqE1v/AGMkV6blbJlhRktFPtSfE/kvkN3Zm/qjAI1lybLJR0ASrQkku1JY7FCEzARYpmacju4p89GjCnYTG2YZ+zuuhU5hlVWOXtbS6/nP83I+ybzFTD4W+6EwqhbZbwCt553CcdIR3My/8bnU9Z2LT3J6ke2PPPyT+BNI9qfQBUt1srXrJl7gcPCnaCHMaXakY0s1RGX9YdcgCFcZJ8BOWAHdnxG1MZoC3u3FSJRXBWeDzK3Dvh5ro/oUOZZJh8YnJLhn1X16kWhCUnjsct4SQWyptVsFOPJnmWJw8sPZKqfNMOFy4LlIRF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028" name="AutoShape 4" descr="data:image/jpeg;base64,/9j/4AAQSkZJRgABAQAAAQABAAD/2wCEAAkGBhISEBAQEhAPFBQUDxAPDw4PEA8QDxUQFBQVFBUQFBQXHCYeFxkjGRQUHy8gIycpLCwsFR4xNTAqNSYrLCkBCQoKDgwOGg8PGiwkHyQsKSwsLS0sKSwpLCwvLCwpLS8sLCwsKSwpKS0sLCktLCwsLCwsLCwsLCwsKSwsLCwsLP/AABEIAK0BJAMBIgACEQEDEQH/xAAcAAAABwEBAAAAAAAAAAAAAAABAgMEBQYHAAj/xABKEAABAwICBgcDCAcGBQUAAAABAAIDBBEFIQYSMUFRYQcTInGBkaEyUnIUI0JTYoKSsSRDc6KywdEzRHSzwuE0Y6Pw8RVkk9Lj/8QAGwEAAQUBAQAAAAAAAAAAAAAAAAIDBAUGAQf/xAAyEQACAgAEAwUHBAMBAAAAAAAAAQIDBAURIRIxURMyQaGxImGBkcHR8BQVI3EGUuFD/9oADAMBAAIRAxEAPwDb7Ij2JRAUARFdTXuq3XYbc7FdJmXUdUUl9yAKdHQWKnsNcW2S7qDkjMp7IAk458kyxB1whBsmlXNkgCsYvFtVYqIs1aMUkGfiSd1uKz7GtK2tJbBZzthlObB8I+keezvXG0h2qmVstIonBiEVOA6V4HBo7T3dzf57E/w/SeumA+R0Di07Jp76p5jNrfUrLTK57i5zi5xObnEklXzo10ofFPHSvJdFK4MZc5xyO9kt+yTkRzB43Zc9XoXUcAqq3NJSa68i2MrNIWjWEFOR7rW059A+/qlKfpQngeI8Qo3xE/rI2vb46j/aHwu8Ff6U5JLFKSOWN0csbJGEZseA5v8AseYS+BrkyCsXVPayqOnu1TGDMYiniEsMjXsdezmneNrSNoI4HNQslYWyBwNiDkVS8eiOD1TJKeQuhm1tekc462q0i+e8C/ZdtBFjcXU1/wCotk1JGOu14DmnZkeW48l2MtdmM4ihVpTg9Yvk/o/eaDS1LZWc7ZhMq7CgdyYYRORZWFkgcEsiFPrcKyOSy/TfAS0lwG+4PNbrU0t1UdKsE143ZbigDPtBNLTC9rXHLYRfetro5mTsBFjcLzdX0RhlvbYVpWgGlnsxuPIIAu+I4KDuVcrcFGeSv0Uge2+SYVtCDdAGa1OFW3KNnw/kr9WYdyULU0HJAFNmouSYzUitlRRclGz0nJAFcfCkXMU3LSplLTIAjSELZLJd8SQkYgCQoq6x2q14TjOzNZ4ZCE8pMRtvQBseH4uMs1NwYqOKyCgxwi2asVHjt96ANMixTLb6rlSIsZy2rkAabrIpckDMimZAHV1ayKN8sjtVjGl73ZmzQLk2GZUA3T/Dnf3uMfE2Vv5tTLpOxHUw6RoOcskUXeC7XPoxYtrpiy1xeiL3LsshiqnOba30WmhvY0uoDsraXxlaPzRJNKqEf32l/wDmjP5FYNropckdu+hPeRVf7vyNprdPaBn96Y7lG2V/5NsqpjHSjFmIIZHnc6UiNnfYXcfRZ496byuR2smJ/asPXz1Y9xrSSepv1j+zt6pnZj8RtPeSVDhGc9PsNwGabNrdVv1j7tb4ZXPgjdnZSrqWmyQ1jKmNHJLVdIcv+Kp99v1jVYsJ0KgbYyl0p4XLI/IG581ecGw+GO3Vwwt5tjYD52ulKptkaWa1xTUU2Xaldki1r7ApGkkRcQf2T3KQZ0wfpBxF0tfUXOUbupYNwazb5uLj4pzoHiOtrU5PsnrGD7JNnAeJB+8VC6XP/Tqv/ES/mmOC4i6CdkzRfVObdgc05Ob4j+SjRej1NPdV2uHVa6LQ9AYUzIKbjFlC6L18VRE2WJ4c02B3Oa73Hj6Lv++asbYslJ11MzKLi9Jcwl7ppXUes0p09tkdmYQcMY02wCzi4DjdVXC5zE8Ebitu0nwcPaclkuJ4SY3nLegDUNFcc12NurQXAhZTopVFtgtJoqi7QgAtTT3UPVUisT0xqIUAVWppFF1FIrXUUyjKimQBVp6RMJaVWaemUfNTIArc9KmEsKss1Mo2qpUAV2oiUc6QtKnqiFQ1dBtQA4pa9S9LXnLNU5k1ipOkrNiALnHipttXKvsqckKANtZ0j4a7++Rj42TM/NqkMO0hpqjWEFRFLqgF/VvDi0G9iRu2FecCtT6Gab5msl96WKMH4Gucf8wK3xWBhTW5psh1XynLhaHXS7VfM0sfGWR/4GBv+srMtZXrpanvPTM92B7/ABe+3+hUNZyzvM9CyyPDhY/F+YJciF65yISkE6Ugr3JEZkDi4DzKM9DSMvLEOMsY83BLiQbpPRmiyUzAco4xnuYwfyXB2aNVyBoc5xDWi5LnGwHiq3W6YRtuIml59512s8tp9FLbSMhGuy57blupn5qcoagAgEgE7ASATyAKxqo0kqJNspaPdj7A8xmfEp9oZ2q+mJzPWF1zmcmOO3wSO03Jqy6Sg5SlyXgb7RSZI+IP7JTShela93ZKcKsxfpIw4CVtQ0e2dSW3vgdl3iAR3t5qpU4zWm6TUfXMljyuQdT425t9QAs2pmZ/y58FHsWnI0eWWdpFRb3RMYTic1O8SQyvjdsJYbXHBw2OHIq94V0v1DLCeGKUe8wmF/8ANp8gs8YjgphTlHkaCzB0Xr+SKfr80bdhfSXQ1Fmue6B53TgNZfh1gu3zIVjidsN7g5gjYRxBXnEFTmjmmNRRkBjteK/ap5CdS3Fh+geYy4gp6N/hIpsVkK04sO/g/ubxUwBzfBUTSDAbkmytGi2lENbEXxE3bYSRuFnscRezrZZ7iMin1fQhw2KSmmZicJQk4yWjRmdBh5Y7Yrjht7Bc7CbHYnlNS2QIFwk5GpfURC1AEfNEo+eBTT2JpLCgCAnp0wmplYZoExmp0AV2amUdU0qss1Oo+opkAVGsplC1sGRVyraVV+sp7XQBSq2KxRKaospbEqbaoF7bFAE5HU5bUCjY58ly5qBLrb+iuh1MMjd9bLNL4a3Vj0jHmsRP+69IaO4d1NJSwbCyniY74tUF37xK0OaS0rUer9Cuwi9psybpKqdfEZR7kcUXiG659XlVaykMereuqqmXc+eVw+HWIb6AJgVkJPVnqWHr7OmMeiQQhJlKFEKDshFyNRTiOWOQgkMe15Atc6pvbNSOC4E+qe9jHMaWs1y5+ta1wLZA55+ikndHlRfOWDvvIfTVTkU3yKy++mLcJsgMYxmSodd5s0HsRt9lvPmeZ9FHBtzbfuAzPkr7TaBRNzke+Q+635tn9T5hStPhscQtHGxnwgXPe7b6p1Qb5lXLHVVrhrRQaPRqpktaItHGQhg8jn6K2aK6JSQzxzPkjOqH9husTdzS3aQBv9FMNCkKMpagiFPH2STWyTLNQOTmtPZTGgcndWeylkEy3CK/XqKuEnNlTM5nwOkdceDs/vJ3iOgBncZadzWvdm+J/ZY5x+k130SeBFuYVbqiaPFHOebsc9zyeMUriSe8H+DmtcwMZt7wbjYeYTaXEtGWVlk8PYra/FGKuYWktO0EtI5g2IQXS1cPnZf2sv8AGU2JUI3Cl7KYq1yOCm4clWORoORmWjo+x35LWx3No5rQS8BrHsP8HW8HFbu07l5kHf5fmvQ2juLddRQVLsy6AOksCTrtFn2A25tOSk0S5xMvn+HUZRuXjs/oST4AUAgSGF41BUxiWCaOVh+lG4OtycNrTyKe3UlrR6MzK3Gz403c1PZE3cFwBs5qRkjTstRHMQBGyQppLApd8SbyQoAg5qdMZ6dT8sCZTQIArNXTKvYjSbVdamnUJX0u1AFBr6faq1XU9irziNLYlVrEKZAFeBXJaSHNckgW7RvDflFZSwbnzxtd8AOs/wDdDl6B0iruppambZqQyOHxWs31IWV9DOFdZXvmIyggcQf+ZJ2G/u9Yrv0sVvV0PVjbNMyP7rbyO/hb5q1ze3+Th6ITlVPaTjHq18jF7ICjkIhWbPSmtApSZRykylDMi89G9P2KmW210cYPwguP8TVapQofQeDVoWH33ySfvao9GBSFfiUUX9rLGzk9wDvBu0qZDaKMVjG7cRLh33CyNTeRqi6vTelb7LpHn7DCB5usoaq0/P6uADgZHk+jQPzXeNCY4K+XKJaNVO6Xas3n0wqnbHsZ8EbfzddW3QepkkhfJI9zyZS1pcb2DWtuB4lcU03ohVuDnVDjk0XugTyq9nwTOgTuseAwkmwAJJOwAC5KWQjMNP8ADddvWgZxHtfs3WBPgbHuJU30XY+JGCmee3FYx32uhuMu9twO63NPJ2Nc7c5rhyLXNI9QQfVULEsLlw+pZJGXAa2vTzDl9B3EgGxB2g801L2XxFthIxxFbw8u94DbFW2nnHCeYeUjkxcnNXVGSSSUgAvkfIQ29gXuLiByuSmr1E8TXpNQWvQLrJRj03JRmPXdBEZ6Metctr6J6nWw4N+rnlYO42kH8axCNy17oZm/RqpvCoafxRt/+qXTtIhZylPCa9GvsZjj3W0GJVTYJJInMqJNR0bi09W467BltGq5uRyVx0a6a5G2jrY9cbPlEIAkHN0fsu7227lBdL9Pq4pIffhgk8dXU/0Kk3W1VVeIpi5rfRb+J5o5yrm0up6hwvHYKqPraeZkjd5Yc2ng5pzaeRATkleX8PxOWCQSwyvjeNj43FptwPEcjktJ0c6ZyLMrYr7vlEAAPe+LYfukdyqr8tnDevdeZLrxMXtLY1eyDVTLB8fp6putTzxyDeGntt+Jh7TfEKRsqxpxej2JSafIQcxJPjTvVRXMXDpHSRJpNApZ8SbSwoAgqiBRFbS7VZ54FGVVPtQBRcVo9qqlfTbVouI0m1VDFKSx2IApc1NmuUrLTZoEkDWugvV6isy7XyiO536vV9keev5pfpop/maR/CaVh+8wH/QoPoMr7VFXAT7cLJWj9m4tPpIFc+lWi6zDnOt/ZSxy+F9R3o/0U3NINXT/ADwJGS2KN1T9+nz2MQLUm5qXIRHBUZ6NKI2cEmU4c1JOCUmRZxJN+llQIY4I3CJjGBnzQs822kvOYub7LKFe65JOZJuScyTxJ3oxCIQl6kFVRh3VoFKCyMUFkHWtQllp+hVPq0kP2td/4nE/lZZiVp1HpDR08cUb6mK7I2MIYXSG4aAfYB33T9MJSeyKXNJqMEurLpQtSWlc+pRVTuFPIAebmlo9So7CNMqGQhraqIE5ASa0V+QLwAUPSRUamHyD33wxjmC7XPoxPWRlBboqMMlZbGK6opWg2NXPyV52XMBPAZui8No8Vf34dHPGYpWBzHbQdoO5zTtDhxWIMlcx7XtJa5rg5rhtDgciFsGiGkLaqIHISMsJoxuPvt+yc+7Z3sQlquFlpmGGlVPtq9voxhN0RBxvFV2G5s0WsR95rhfyWb1MWq5zfdc5vkSP5L0VRu2eC8+4wy0844TzD/qOSLYqPIsMqxdt/FGx66JaEY8oGuXSIjSmye3pIexlax0MP+brP2kJ/desjiK1joZ/s6w/82Efuv8A6rtffQzmb1wkvh6ogOm1n6dA7jRtH4ZZf6rOSVpHTcf0ul/wrv8ANcs1JW0wj/gj/R5vcv5GHBRwk2o4UyLGJC1PO5jg9jnNcM2vY4seO5wzCvGA9L1ZDZs2rUsGXb7E1uUgGf3ge9UQIVyyiu1aTWp2Nkod1noPR7pFoauzGy9VKcuoqLRuJ4NdfVf4G/JWiy8qWVn0c6Rq2js0SdbEP1E5LwBwY/2meBtyVRflT51P4P7kyvFrlNHoFzEk+NVTR3pWoqmzJHfJ5DYak5AjJ+zL7J8dUq42uLjvBHDiqeyudb0mtCbGSlumR00Sj6mDapx8aZTwpsUVauptqquLUe3JX6rp+SrmJUmRQBnktNmclym56HtHJckgRfR1i3yfEqV5NmveYH8NWUag8nFp8F6BxahE8E0B2SRPjz4uBAPgbFeWWOIsQbEZgjaCMwfNemdF8cFVSU9SNskYLxwkHZe3wcHK7zWveM/gQsFNx26bnn+WItc5jhZzXFrhwcDZw8wkyrd0m4L1Fc6QDsVA65vDX2SN/Fn99U50oG0hZhVzcuGK1PVK8XXKmNspJJrxenqc4JB4RnVTefkkH1Y4FS44DEvlB+hXXZtgo/8Aovhq/RM5wRCiOqeXqifKeXqnP2/ELnHzRCecYNvv+T+wrZJySgd/BA+oyyv4puVKwuXOT4rdl0K3H5xGC4KHq+vgc+QlA1dZGa1XkK4x2itDLWWzsfFN6sUYpEY1L1DaZ0jjC14kZGcw1wBHZJzAz2bFHtCEhPWUxtg4SWwmm+dNishzQ5cneF4lJTytmidqub4tIO1rhvaeCYQuyt5JRYq+p02OD8D0jDXQxVKs8Hz+qN50P0kjrIw9mT22EsJNyx382ncf5hY3jg/San/Ez/5jklhGKy08rZoXljxsIzBG9rgfaabbCi1lQZHvkNrve97rZC7iXG3K5Tc58SSDB4H9PZKUe60R0qRBS04SG9CFWd4dwlbB0QUxbSzyHY+oAbzEbACfNxHgsegBOwXOwAbzuC9DaM4b8mpYIN7Ixr23yHtPP4iUute1qQc0uUaFDxb9DMumt96ynHCk/OWT+izhyuPSjigmxKYAgthaymBG8suX/vvcPBU4rYYdONMU+hg7N5sMxKhJMSoUyAxIMEZFRgU8NnLkNkC6Bym8B0zrKOwgncGfUSfOQ/gPs/dsoRckThGa0ktRUZOO6NfwTpphfZtXC6I75Ybyxd5Z7bfDWV2w7GKeqbrU88Uo3iN4Lh8TPaHiF5qQtcQQ4EgjY5pIcO4jMKrtyquW8Hp6EqGLktpbnpGpgUHX0yymg6QsQiAAqnPaPoVAbMO67u16qUb0tT2tJTU7uJY6SM+RLlXTy26PLRkqOJgyxS0eZXKsO6T/AP2n/X//ADXKP+iu6eg520OpTFp/QxpLqvkoHnKS81Pf6wD5xg72gO+47is7+RDifRK0jXxSMljfqvY9r2OAzDmm4PmrK7HYW+twctPgyQskx9UtVDX+mjdekjR01lC8MF5YvnoQNrrDtx89Zt7cw1efdb+q9KaK6QtrKaOdtg72ZYwfYlHtN7t45ELH+lDRP5JVGaNtoKguey3ssl2vi5e8ORPBIyq5KTrfjyIWNrmueu22nQpRKKUYoCr2RWIRKKQlHIlkw0OILZcjWQJGgoKjtCAJVoSoxEtggLnIyI5PPZCAI3WcE6TElKRz22/7qgzHCStfaQ5mnyfMYULsrOTeqfgPo0sdibwnYnCzUtmbqp6x1Gc4TbenVQmu9OLkQbu8W7o7wjr6xjiLshtM7gXA2Y38Wfc0rX8bxptJSTVLrXYy7AfpSnJjfFxHhdVfo9wfqKZpcLPktLJxAI7LfBp8yVWulbSTrZW0TD2ITrTEb5yLav3QSO9x4KywWH7Saj8WZHM8VxTbXJbIoc8hcS5xJc4lznHaXE3J8yU3KVeUktRPoZ1CkaVCTjCUTsOQiRxKEFEJXApWu5zQVCFFBRk6hIBQISgQAIXLlyAAIRHNSiKQkSR1MblqFKaq5NcI5xEqhAQIwXnZ7Qiw6F6UuoqjXNzE+zZ2C57O6QD3m+ouN62DH8Ghr6R0LiCyRofFK2ztV21kreO3xBI3rz+tC6MtM+rLaGd1mOP6NI45Nef1RPAnZwJtvFpNFrg15GfznL+1XbQW65+9fdehmmL4VJTTSU8zdV7HWcNxG0Oad7SMweBTIr0Hp3oPHiEQIIZOwHqpiMiMz1clsy0nftBueIOEYxhE1NKYZ43RvG52wj3mO2ObzF1ssLi43x0fe6HnltLrfuI9yBCUCkMaAQISVwCS0dBaEqAitajlOxQhsApN5RyUi4rk2diFcUS65xQBRG9x1IdUk1u5SbTcXCiIk5jlI2eW5V+LyxXrjr2l5M0GV528L/FdvDzX/BSoUholg/yipbcfNss+Tgc+yzxPoCo4nXsGgkkgBo23OQAWlaN4W2kgu8htgZZ5DsBAue8NGX/lUMapRlwyW6LzH4uCrUoPXi5EppFpEKKlMgI6192U7T9ZbN5HBt7nwG9Y255JJJJJJJJNyScySeKkdJcfdVzmQ3DANSFh+jGDv+0TcnvtuCjQtZgsP2UN+bMLfZxy9wR6TSj0QKRLmNoVjCOUViMU/HZDb5ibigBRHFc0pni3F6bDhqUCRYlWqTFjTBQIUCUJAQrigBXDoZAQuQkLoCdkKNZAucIEiEdA0LiV5oe38jkNkAQkoA0LRLpQMbWwVms5os1lSBrPA4SAZuH2hc8QdquVSylrorEQVERzFiHgHiCM2O8isGcUenqXxu143vY73o3OY7zCkV3SiZ7F5PVa3Kt8PoX/ABfofhdd1NO+I/VyjrY+7WycPHWVPxHo2r4ibQtlHvQSMd+66zvRSlD0k1sYAc9kwH1ze1+Ntj53UgOlcn2qTP7M2XqxWdeZ2RWjev8AZnbsitT2Sf8ATKK/RWsG2jqvCGQ/kEzkpXMOq9j2O92RrmO8jmtYw3pRguOsp5mj3mPjk9Dqq7UmK0FdFq69PM3fFMG6wPON+YPNS68233iiDflF1S1kmvQ85BFcV6FqdAcNcP8AgYBzjD4/VhCreKdFFC4ExuqIj9mQSN8ngn1U+OaVPmmiueEmvExpzkg5yu+MdGE8dzFNFKNwdeGT1u31CqFfhU8JtLDIzmWnV/EMvVK/U1z7rOdlKPNDMlGaERvelmW4hdjuzj2FYwlCpDBtHKmpIEFPLJf6TWEMHe82aPNadox0SthtPWlkrxZzaducLTuLz+sPLJvxJy3FV0x9p79PETCqU3sVjQbRVwtWSi1wfk8ZGZvl1xG4e73k7LXY6daSa5NJEew13zzmnJ8gz6sHg3fz+FWXpD0u6rWpoDeU5SyN/VNP0QfrCPwjna2YspDyVRXZXKx3WtLoi0/S4icFCuDfvE2o4CVFIeI9Uf5GeSso4/DPbjQ1LKMbpr2b8vuNXojUrMwjIhEYFKTUt0V8oSg3GS0fvFWhFkRwk5SnpbIaXMbvK5hSbnJaCMncq+VkYvWT0JcKp2PhgtWLMSzSjRUnE+ScCjHE+i5+64aOzl5P7FhHIMdYtVDzQ2XFOTRcCPFJup3Dd4jNSqsfh7dozX5/ehEvyjGULWdb092/oIlFRyilSysOBRkQIwXUAYBcuC5KQnUkSUUICUcBeYnuHM5JucukcgaF0S5a7HAIHFHITeVyBuT4UFe5KRRIsLN6cFdYmuOvtMFEd4eOaAlcuDjY4p8RljN45ZWfs5Hs/IqWpukOtj9qUSjhO0OP4hZ3qoB6azFLi2Q8TVXNe1FP4F4j6SI35SxujPvMPWM7/eHqndLiUcx+bkY6+5rhfy2rMHlLU8QKf42uZnpZdXZLSD0NqoNHWPsXQxu+KJjvzCsFFo7CyxFPA3mII2+uqsHhkcBk947nOH5FKulcdrnnk5zj+ZR+pf4x6P8Aj7fOfl/036s0kpKdvztTC2w9gPD39wY259FnulnSm+UOipGujacjO+3XEbOwBkzvzPcqE1v/AGMkV6blbJlhRktFPtSfE/kvkN3Zm/qjAI1lybLJR0ASrQkku1JY7FCEzARYpmacju4p89GjCnYTG2YZ+zuuhU5hlVWOXtbS6/nP83I+ybzFTD4W+6EwqhbZbwCt553CcdIR3My/8bnU9Z2LT3J6ke2PPPyT+BNI9qfQBUt1srXrJl7gcPCnaCHMaXakY0s1RGX9YdcgCFcZJ8BOWAHdnxG1MZoC3u3FSJRXBWeDzK3Dvh5ro/oUOZZJh8YnJLhn1X16kWhCUnjsct4SQWyptVsFOPJnmWJw8sPZKqfNMOFy4LlIRF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1030" name="Picture 6" descr="http://techarena.sk/wp-content/uploads/2013/03/sk-vlaj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0" name="BlokTextu 9"/>
          <p:cNvSpPr txBox="1"/>
          <p:nvPr/>
        </p:nvSpPr>
        <p:spPr>
          <a:xfrm>
            <a:off x="611560" y="980728"/>
            <a:ext cx="10945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6000" i="1" dirty="0" smtClean="0">
                <a:solidFill>
                  <a:schemeClr val="bg1"/>
                </a:solidFill>
              </a:rPr>
              <a:t>Historický vývoj Slovenska </a:t>
            </a:r>
            <a:endParaRPr lang="sk-SK" sz="6000" i="1" dirty="0">
              <a:solidFill>
                <a:schemeClr val="bg1"/>
              </a:solidFill>
            </a:endParaRPr>
          </a:p>
        </p:txBody>
      </p:sp>
      <p:sp>
        <p:nvSpPr>
          <p:cNvPr id="11" name="BlokTextu 10"/>
          <p:cNvSpPr txBox="1"/>
          <p:nvPr/>
        </p:nvSpPr>
        <p:spPr>
          <a:xfrm>
            <a:off x="6300192" y="465313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i="1" dirty="0" smtClean="0">
                <a:solidFill>
                  <a:schemeClr val="bg1"/>
                </a:solidFill>
              </a:rPr>
              <a:t>Andrea Kurjaková </a:t>
            </a:r>
          </a:p>
          <a:p>
            <a:r>
              <a:rPr lang="sk-SK" sz="2400" i="1" dirty="0" smtClean="0">
                <a:solidFill>
                  <a:schemeClr val="bg1"/>
                </a:solidFill>
              </a:rPr>
              <a:t>IX.B</a:t>
            </a:r>
          </a:p>
          <a:p>
            <a:r>
              <a:rPr lang="sk-SK" sz="2400" i="1" dirty="0" smtClean="0">
                <a:solidFill>
                  <a:schemeClr val="bg1"/>
                </a:solidFill>
              </a:rPr>
              <a:t>2013/14</a:t>
            </a:r>
            <a:endParaRPr lang="sk-SK" sz="2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00B0F0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/>
          <a:lstStyle/>
          <a:p>
            <a:r>
              <a:rPr lang="sk-SK" i="1" dirty="0" smtClean="0"/>
              <a:t>Historický vývoj Slovenska...</a:t>
            </a:r>
            <a:endParaRPr lang="sk-SK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62500" lnSpcReduction="20000"/>
          </a:bodyPr>
          <a:lstStyle/>
          <a:p>
            <a:r>
              <a:rPr lang="sk-SK" sz="3800" b="1" i="1" dirty="0" smtClean="0"/>
              <a:t>5. – 6. st.</a:t>
            </a:r>
            <a:r>
              <a:rPr lang="sk-SK" sz="3800" i="1" dirty="0" smtClean="0"/>
              <a:t> – príchod Slovanov </a:t>
            </a:r>
          </a:p>
          <a:p>
            <a:pPr>
              <a:buNone/>
            </a:pPr>
            <a:r>
              <a:rPr lang="sk-SK" sz="3800" i="1" dirty="0" smtClean="0"/>
              <a:t>      Ich príchod súvisí s utváraným národa.</a:t>
            </a:r>
          </a:p>
          <a:p>
            <a:r>
              <a:rPr lang="sk-SK" sz="3800" b="1" i="1" dirty="0" smtClean="0"/>
              <a:t>7.st.(</a:t>
            </a:r>
            <a:r>
              <a:rPr lang="sk-SK" sz="3800" b="1" i="1" dirty="0"/>
              <a:t>623-658) </a:t>
            </a:r>
            <a:r>
              <a:rPr lang="sk-SK" sz="3800" b="1" i="1" dirty="0" smtClean="0"/>
              <a:t>– </a:t>
            </a:r>
            <a:r>
              <a:rPr lang="sk-SK" sz="3800" i="1" dirty="0" smtClean="0"/>
              <a:t>Slovania vytvorili </a:t>
            </a:r>
            <a:r>
              <a:rPr lang="sk-SK" sz="3800" i="1" dirty="0"/>
              <a:t>pod vedením franského kupca Sama Samovu ríšu, aby mohli odolávať avarským nájazdom z východu a Franskej ríši zo západu</a:t>
            </a:r>
            <a:r>
              <a:rPr lang="sk-SK" sz="3800" i="1" dirty="0" smtClean="0"/>
              <a:t>.</a:t>
            </a:r>
          </a:p>
          <a:p>
            <a:r>
              <a:rPr lang="sk-SK" sz="3800" b="1" i="1" dirty="0" smtClean="0"/>
              <a:t>9.st. -</a:t>
            </a:r>
            <a:r>
              <a:rPr lang="sk-SK" sz="3800" i="1" dirty="0"/>
              <a:t> V prvej tretine 9.storočia sa rozkladalo na území od Malých a Bielych Karpát pravdepodobne až po Slanské vrchy Nitrianske kniežatstvo. </a:t>
            </a:r>
            <a:endParaRPr lang="sk-SK" sz="3800" i="1" dirty="0" smtClean="0"/>
          </a:p>
          <a:p>
            <a:r>
              <a:rPr lang="sk-SK" sz="3800" b="1" i="1" dirty="0" smtClean="0"/>
              <a:t>833 – 907 - </a:t>
            </a:r>
            <a:r>
              <a:rPr lang="sk-SK" sz="3800" i="1" dirty="0" smtClean="0"/>
              <a:t>Moravské a Nitrianske kniežatstvo (prvý štátny útvar)  sa stalo súčasťou Veľkomoravskej ríše- o najväčší rozsah ríše  sa postaral panovník Svätopluk.</a:t>
            </a:r>
          </a:p>
          <a:p>
            <a:r>
              <a:rPr lang="sk-SK" sz="3800" b="1" i="1" dirty="0" smtClean="0"/>
              <a:t>10.st. – </a:t>
            </a:r>
            <a:r>
              <a:rPr lang="sk-SK" sz="3800" i="1" dirty="0" smtClean="0"/>
              <a:t>po rozpade Veľkomoravskej ríše vznikol nový feudálny štát – Uhorsko. Pôvodom ho založila maďarská dynastia Arpádovcov   ,ale krajina zostala mnohonárodnostná a mnohojazyčná  (jazyk šľachty a kráľovského dvora – latinčina)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zadania-seminarky.sk/preview/1/10/35a1742cbda5b7d3a2a0/036692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0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mapaslovakia.sk/userdata/catalog/foto_str10_m24_velka_mora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04248" cy="6868643"/>
          </a:xfrm>
          <a:prstGeom prst="rect">
            <a:avLst/>
          </a:prstGeom>
          <a:noFill/>
        </p:spPr>
      </p:pic>
      <p:sp>
        <p:nvSpPr>
          <p:cNvPr id="5" name="Obdĺžnik 4"/>
          <p:cNvSpPr/>
          <p:nvPr/>
        </p:nvSpPr>
        <p:spPr>
          <a:xfrm>
            <a:off x="6948264" y="1196752"/>
            <a:ext cx="432048" cy="43204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BlokTextu 5"/>
          <p:cNvSpPr txBox="1"/>
          <p:nvPr/>
        </p:nvSpPr>
        <p:spPr>
          <a:xfrm>
            <a:off x="7452320" y="1196752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i="1" dirty="0" smtClean="0"/>
              <a:t>Územie za vlády Svätopluka</a:t>
            </a:r>
          </a:p>
          <a:p>
            <a:r>
              <a:rPr lang="sk-SK" b="1" i="1" dirty="0" smtClean="0"/>
              <a:t>(833 – 907)</a:t>
            </a:r>
            <a:endParaRPr lang="sk-SK" b="1" i="1" dirty="0"/>
          </a:p>
        </p:txBody>
      </p:sp>
      <p:sp>
        <p:nvSpPr>
          <p:cNvPr id="8" name="Obdĺžnik 7"/>
          <p:cNvSpPr/>
          <p:nvPr/>
        </p:nvSpPr>
        <p:spPr>
          <a:xfrm>
            <a:off x="6948264" y="2276872"/>
            <a:ext cx="432048" cy="4320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BlokTextu 8"/>
          <p:cNvSpPr txBox="1"/>
          <p:nvPr/>
        </p:nvSpPr>
        <p:spPr>
          <a:xfrm>
            <a:off x="7380312" y="2204864"/>
            <a:ext cx="17636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i="1" dirty="0" smtClean="0"/>
              <a:t>Územie pravdepodobne ovládané za vlády Svätopluka</a:t>
            </a:r>
            <a:endParaRPr lang="sk-SK" b="1" i="1" dirty="0"/>
          </a:p>
        </p:txBody>
      </p:sp>
      <p:pic>
        <p:nvPicPr>
          <p:cNvPr id="16388" name="Picture 4" descr="http://www.sp-s.wz.cz/predstavitelia/svatopluk/svatopl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3717032"/>
            <a:ext cx="2339752" cy="3140968"/>
          </a:xfrm>
          <a:prstGeom prst="rect">
            <a:avLst/>
          </a:prstGeom>
          <a:noFill/>
        </p:spPr>
      </p:pic>
      <p:sp>
        <p:nvSpPr>
          <p:cNvPr id="12" name="Obdĺžnik 11"/>
          <p:cNvSpPr/>
          <p:nvPr/>
        </p:nvSpPr>
        <p:spPr>
          <a:xfrm>
            <a:off x="6948264" y="188640"/>
            <a:ext cx="432048" cy="4320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3" name="BlokTextu 12"/>
          <p:cNvSpPr txBox="1"/>
          <p:nvPr/>
        </p:nvSpPr>
        <p:spPr>
          <a:xfrm>
            <a:off x="7452320" y="188640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i="1" dirty="0" smtClean="0"/>
              <a:t>Územie jadra Veľkomoravskej ríše ( pol. 9st.)</a:t>
            </a:r>
            <a:endParaRPr lang="sk-SK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2332037"/>
            <a:ext cx="9144000" cy="4525963"/>
          </a:xfrm>
        </p:spPr>
        <p:txBody>
          <a:bodyPr>
            <a:normAutofit fontScale="77500" lnSpcReduction="20000"/>
          </a:bodyPr>
          <a:lstStyle/>
          <a:p>
            <a:r>
              <a:rPr lang="sk-SK" sz="3000" b="1" i="1" dirty="0" smtClean="0"/>
              <a:t>1848 - </a:t>
            </a:r>
            <a:r>
              <a:rPr lang="sk-SK" sz="3000" i="1" dirty="0" smtClean="0"/>
              <a:t>prvý pokus o ohraničenie územia Slovenska je obsiahnutý v Žiadostiach slovenského národa</a:t>
            </a:r>
          </a:p>
          <a:p>
            <a:r>
              <a:rPr lang="sk-SK" sz="3000" b="1" i="1" dirty="0" smtClean="0"/>
              <a:t>1914 – 1918 – </a:t>
            </a:r>
            <a:r>
              <a:rPr lang="sk-SK" sz="3000" i="1" dirty="0" smtClean="0"/>
              <a:t>Slovensko a 1.sv vojna </a:t>
            </a:r>
          </a:p>
          <a:p>
            <a:r>
              <a:rPr lang="sk-SK" sz="3000" b="1" i="1" dirty="0" smtClean="0"/>
              <a:t>1918 – </a:t>
            </a:r>
            <a:r>
              <a:rPr lang="sk-SK" sz="3000" i="1" dirty="0" smtClean="0"/>
              <a:t>rozpad Rakúsko-Uhorska </a:t>
            </a:r>
          </a:p>
          <a:p>
            <a:pPr>
              <a:buNone/>
            </a:pPr>
            <a:r>
              <a:rPr lang="sk-SK" sz="3000" i="1" dirty="0" smtClean="0"/>
              <a:t>       Priaznivé podmienky na osamostatnenie územia obývaného  </a:t>
            </a:r>
          </a:p>
          <a:p>
            <a:r>
              <a:rPr lang="sk-SK" sz="3000" b="1" i="1" dirty="0" smtClean="0"/>
              <a:t>28. 10. 1918 – </a:t>
            </a:r>
            <a:r>
              <a:rPr lang="sk-SK" sz="3000" i="1" dirty="0" smtClean="0"/>
              <a:t>vznik Československej republiky </a:t>
            </a:r>
          </a:p>
          <a:p>
            <a:r>
              <a:rPr lang="sk-SK" sz="3000" b="1" i="1" dirty="0" smtClean="0"/>
              <a:t>12.júna 1919 – </a:t>
            </a:r>
            <a:r>
              <a:rPr lang="sk-SK" sz="3000" i="1" dirty="0" smtClean="0"/>
              <a:t>Južná hranica voči Maďarsku </a:t>
            </a:r>
            <a:r>
              <a:rPr lang="pl-PL" sz="3000" i="1" dirty="0" smtClean="0"/>
              <a:t>bola určená na Parížskej mierovej konferencii (obsahuje ju </a:t>
            </a:r>
            <a:r>
              <a:rPr lang="pt-BR" sz="3000" i="1" dirty="0" smtClean="0"/>
              <a:t>Trianonská zmluva zo 4.júna 1920</a:t>
            </a:r>
            <a:r>
              <a:rPr lang="sk-SK" sz="3000" i="1" dirty="0" smtClean="0"/>
              <a:t>)</a:t>
            </a:r>
          </a:p>
          <a:p>
            <a:r>
              <a:rPr lang="sk-SK" sz="3000" b="1" i="1" dirty="0" smtClean="0"/>
              <a:t>22.11.1938 – </a:t>
            </a:r>
            <a:r>
              <a:rPr lang="sk-SK" sz="3000" i="1" dirty="0" smtClean="0"/>
              <a:t>autonómia Slovenska (po prijatí tohto zákona sa názov z Československá republika (republika Československá) premenoval na Česko-Slovenská republika. )</a:t>
            </a:r>
          </a:p>
          <a:p>
            <a:r>
              <a:rPr lang="sk-SK" sz="3000" b="1" i="1" dirty="0" smtClean="0"/>
              <a:t>14.3.1939 – </a:t>
            </a:r>
            <a:r>
              <a:rPr lang="sk-SK" sz="3000" i="1" dirty="0" smtClean="0"/>
              <a:t>prvý krát vznikol Slovenský štát ( Po 1.sv vojne ) </a:t>
            </a:r>
          </a:p>
          <a:p>
            <a:r>
              <a:rPr lang="sk-SK" sz="3000" b="1" i="1" dirty="0" smtClean="0"/>
              <a:t>1.1.1993 – druhý stály vznik Slovenskej republiky </a:t>
            </a:r>
          </a:p>
          <a:p>
            <a:endParaRPr lang="sk-SK" sz="2000" dirty="0" smtClean="0"/>
          </a:p>
          <a:p>
            <a:endParaRPr lang="sk-SK" sz="2000" i="1" dirty="0" smtClean="0"/>
          </a:p>
          <a:p>
            <a:endParaRPr lang="sk-SK" sz="2000" i="1" dirty="0" smtClean="0"/>
          </a:p>
          <a:p>
            <a:endParaRPr lang="sk-SK" sz="2000" dirty="0" smtClean="0"/>
          </a:p>
          <a:p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683568" y="1268760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7200" dirty="0" smtClean="0"/>
              <a:t> ...</a:t>
            </a:r>
            <a:endParaRPr lang="sk-SK" sz="7200" dirty="0"/>
          </a:p>
        </p:txBody>
      </p:sp>
      <p:pic>
        <p:nvPicPr>
          <p:cNvPr id="5" name="Picture 2" descr="http://upload.wikimedia.org/wikipedia/commons/thumb/c/cb/Flag_of_the_Czech_Republic.svg/900px-Flag_of_the_Czech_Republic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42546" cy="2132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upload.wikimedia.org/wikipedia/commons/8/81/Druh%C3%A1_%C4%8Ceskoslovensk%C3%A1_republika_193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3.bp.blogspot.com/-fWl2aWo4uGY/URKx1S-OvSI/AAAAAAAAAAo/s4fPCDNOvqk/s1600/Slovensko+obry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8892480" cy="4585186"/>
          </a:xfrm>
          <a:prstGeom prst="rect">
            <a:avLst/>
          </a:prstGeom>
          <a:noFill/>
        </p:spPr>
      </p:pic>
      <p:sp>
        <p:nvSpPr>
          <p:cNvPr id="5" name="BlokTextu 4"/>
          <p:cNvSpPr txBox="1"/>
          <p:nvPr/>
        </p:nvSpPr>
        <p:spPr>
          <a:xfrm rot="20985136">
            <a:off x="1341768" y="2932519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000" i="1" dirty="0" smtClean="0"/>
              <a:t>Ďakujem za vašu pozornosť </a:t>
            </a:r>
            <a:r>
              <a:rPr lang="sk-SK" sz="4000" i="1" dirty="0" smtClean="0">
                <a:sym typeface="Wingdings" pitchFamily="2" charset="2"/>
              </a:rPr>
              <a:t></a:t>
            </a:r>
            <a:endParaRPr lang="sk-SK" sz="4000" i="1" dirty="0"/>
          </a:p>
        </p:txBody>
      </p:sp>
      <p:pic>
        <p:nvPicPr>
          <p:cNvPr id="1026" name="Picture 2" descr="http://files.slovakiaa.meu.zoznam.sk/200000007-d5834d6000/vlajka_s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748322">
            <a:off x="532260" y="841778"/>
            <a:ext cx="2087989" cy="1390163"/>
          </a:xfrm>
          <a:prstGeom prst="rect">
            <a:avLst/>
          </a:prstGeom>
          <a:noFill/>
        </p:spPr>
      </p:pic>
      <p:pic>
        <p:nvPicPr>
          <p:cNvPr id="1028" name="Picture 4" descr="http://www.snk.sk/swift_data/source/SDK/obrazky/Statny_znak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41956">
            <a:off x="6930007" y="4685068"/>
            <a:ext cx="1622201" cy="2022695"/>
          </a:xfrm>
          <a:prstGeom prst="rect">
            <a:avLst/>
          </a:prstGeom>
          <a:noFill/>
        </p:spPr>
      </p:pic>
      <p:pic>
        <p:nvPicPr>
          <p:cNvPr id="1030" name="Picture 6" descr="http://upload.wikimedia.org/wikipedia/commons/b/b2/Statna_pecat_Slovenskej_republik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43484">
            <a:off x="7389796" y="259533"/>
            <a:ext cx="1493311" cy="1498068"/>
          </a:xfrm>
          <a:prstGeom prst="rect">
            <a:avLst/>
          </a:prstGeom>
          <a:noFill/>
        </p:spPr>
      </p:pic>
      <p:pic>
        <p:nvPicPr>
          <p:cNvPr id="2" name="Picture 2" descr="http://img.sk.prg.cmestatic.com/media/images/large/Mar2009/20407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35613">
            <a:off x="3557774" y="4900129"/>
            <a:ext cx="3044969" cy="1745783"/>
          </a:xfrm>
          <a:prstGeom prst="rect">
            <a:avLst/>
          </a:prstGeom>
          <a:noFill/>
        </p:spPr>
      </p:pic>
      <p:pic>
        <p:nvPicPr>
          <p:cNvPr id="3" name="Picture 4" descr="http://chatamaja.wbl.sk/Mapa_Slovenska/Mapa_Slovenska1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347225">
            <a:off x="310996" y="5441694"/>
            <a:ext cx="2376264" cy="1299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124</Words>
  <Application>Microsoft Office PowerPoint</Application>
  <PresentationFormat>Prezentácia na obrazovke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8" baseType="lpstr">
      <vt:lpstr>Motív Office</vt:lpstr>
      <vt:lpstr>Snímka 1</vt:lpstr>
      <vt:lpstr>Historický vývoj Slovenska...</vt:lpstr>
      <vt:lpstr>Snímka 3</vt:lpstr>
      <vt:lpstr>Snímka 4</vt:lpstr>
      <vt:lpstr>Snímka 5</vt:lpstr>
      <vt:lpstr>Snímka 6</vt:lpstr>
      <vt:lpstr>Snímka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12</cp:revision>
  <dcterms:created xsi:type="dcterms:W3CDTF">2013-12-03T07:04:32Z</dcterms:created>
  <dcterms:modified xsi:type="dcterms:W3CDTF">2013-12-12T11:49:55Z</dcterms:modified>
</cp:coreProperties>
</file>